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79" r:id="rId4"/>
    <p:sldId id="277" r:id="rId5"/>
    <p:sldId id="283" r:id="rId6"/>
    <p:sldId id="258" r:id="rId7"/>
    <p:sldId id="259" r:id="rId8"/>
    <p:sldId id="260" r:id="rId9"/>
    <p:sldId id="286" r:id="rId10"/>
    <p:sldId id="284" r:id="rId11"/>
    <p:sldId id="261" r:id="rId12"/>
    <p:sldId id="262" r:id="rId13"/>
    <p:sldId id="263" r:id="rId14"/>
    <p:sldId id="273" r:id="rId15"/>
    <p:sldId id="264" r:id="rId16"/>
    <p:sldId id="265" r:id="rId17"/>
    <p:sldId id="266" r:id="rId18"/>
    <p:sldId id="267" r:id="rId19"/>
    <p:sldId id="278" r:id="rId20"/>
    <p:sldId id="268" r:id="rId21"/>
    <p:sldId id="270" r:id="rId22"/>
    <p:sldId id="274" r:id="rId23"/>
    <p:sldId id="271" r:id="rId24"/>
    <p:sldId id="280" r:id="rId25"/>
    <p:sldId id="276" r:id="rId26"/>
    <p:sldId id="285" r:id="rId27"/>
    <p:sldId id="275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7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52073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baseline="0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Credit to Midwest Academy and Marshall Ganz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r>
              <a:rPr lang="en-US" baseline="0" dirty="0" smtClean="0"/>
              <a:t> and the Heart of Organizing – The How and the Why = Meaningful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8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tinyurl.com/uscdregent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tinyurl.com/uscdregent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Organizing 101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Statewide Organizing Director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Patricia Arroyos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9" name="Shape 69" descr="headway-imported-image-5-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777" y="2789125"/>
            <a:ext cx="1770900" cy="15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USSALogo-NEW4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1150" y="2789125"/>
            <a:ext cx="1531125" cy="15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Change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5-11 at 11.28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" y="219793"/>
            <a:ext cx="7559447" cy="49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Strategy?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Strategy is turning </a:t>
            </a:r>
            <a:br>
              <a:rPr lang="en" sz="4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4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4200" b="1">
                <a:solidFill>
                  <a:srgbClr val="475A8D"/>
                </a:solidFill>
                <a:latin typeface="Open Sans"/>
                <a:ea typeface="Open Sans"/>
                <a:cs typeface="Open Sans"/>
                <a:sym typeface="Open Sans"/>
              </a:rPr>
              <a:t>RESOURCES </a:t>
            </a:r>
            <a:r>
              <a:rPr lang="en" sz="4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have into </a:t>
            </a:r>
            <a:br>
              <a:rPr lang="en" sz="4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4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4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POWER </a:t>
            </a:r>
            <a:r>
              <a:rPr lang="en" sz="4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need to get the </a:t>
            </a:r>
            <a:r>
              <a:rPr lang="en" sz="4200" b="1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CHANGE</a:t>
            </a:r>
            <a:r>
              <a:rPr lang="en" sz="42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4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want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Strategy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38725"/>
            <a:ext cx="8355737" cy="432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Power Mapping?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4925" y="1766675"/>
            <a:ext cx="42270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/>
              <a:t>Power Mapping is a visual tool to </a:t>
            </a:r>
            <a:r>
              <a:rPr lang="en">
                <a:solidFill>
                  <a:schemeClr val="accent6"/>
                </a:solidFill>
              </a:rPr>
              <a:t>analyze power relationships</a:t>
            </a:r>
            <a:r>
              <a:rPr lang="en"/>
              <a:t> around an issue or agenda.  It is also a </a:t>
            </a:r>
            <a:r>
              <a:rPr lang="en">
                <a:solidFill>
                  <a:schemeClr val="accent6"/>
                </a:solidFill>
              </a:rPr>
              <a:t>framework for problem solving </a:t>
            </a:r>
            <a:r>
              <a:rPr lang="en"/>
              <a:t>through relationship building.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/>
              <a:t>Power mapping helps analyze current power relationships, </a:t>
            </a:r>
            <a:r>
              <a:rPr lang="en">
                <a:solidFill>
                  <a:schemeClr val="accent6"/>
                </a:solidFill>
              </a:rPr>
              <a:t>determine who/what you need to win</a:t>
            </a:r>
            <a:r>
              <a:rPr lang="en"/>
              <a:t> (key targets, coalition partners, etc.) and develop a strategy to </a:t>
            </a:r>
            <a:r>
              <a:rPr lang="en">
                <a:solidFill>
                  <a:schemeClr val="accent6"/>
                </a:solidFill>
              </a:rPr>
              <a:t>change the power relationships</a:t>
            </a:r>
            <a:r>
              <a:rPr lang="en">
                <a:solidFill>
                  <a:srgbClr val="EF24B0"/>
                </a:solidFill>
              </a:rPr>
              <a:t> </a:t>
            </a:r>
            <a:r>
              <a:rPr lang="en"/>
              <a:t>necessary to win.</a:t>
            </a:r>
          </a:p>
          <a:p>
            <a:pPr marL="914400" lvl="1" indent="-228600" rtl="0">
              <a:spcBef>
                <a:spcPts val="0"/>
              </a:spcBef>
              <a:spcAft>
                <a:spcPts val="0"/>
              </a:spcAft>
            </a:pPr>
            <a:r>
              <a:rPr lang="en"/>
              <a:t>This process will help teach you the value of personal relationships as an important dynamic in social organizing.</a:t>
            </a:r>
          </a:p>
        </p:txBody>
      </p:sp>
      <p:pic>
        <p:nvPicPr>
          <p:cNvPr id="113" name="Shape 113" descr="Screen Shot 2016-06-19 at 1.09.20 PM.png"/>
          <p:cNvPicPr preferRelativeResize="0"/>
          <p:nvPr/>
        </p:nvPicPr>
        <p:blipFill rotWithShape="1">
          <a:blip r:embed="rId3">
            <a:alphaModFix/>
          </a:blip>
          <a:srcRect l="4007" r="-3204"/>
          <a:stretch/>
        </p:blipFill>
        <p:spPr>
          <a:xfrm>
            <a:off x="4770300" y="1852575"/>
            <a:ext cx="4226999" cy="300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&amp; Tactics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00" y="1730963"/>
            <a:ext cx="3999900" cy="2898311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 smtClean="0">
                <a:latin typeface="+mn-lt"/>
              </a:rPr>
              <a:t>Traditional </a:t>
            </a:r>
            <a:r>
              <a:rPr lang="en-US" sz="4800" b="1" dirty="0">
                <a:latin typeface="+mn-lt"/>
              </a:rPr>
              <a:t>Forms of Power</a:t>
            </a:r>
          </a:p>
          <a:p>
            <a:r>
              <a:rPr lang="en-US" sz="4800" b="1" dirty="0" smtClean="0">
                <a:latin typeface="+mn-lt"/>
              </a:rPr>
              <a:t>Political</a:t>
            </a:r>
            <a:r>
              <a:rPr lang="en-US" sz="4800" b="1" dirty="0">
                <a:latin typeface="+mn-lt"/>
              </a:rPr>
              <a:t>/Legislative Power: </a:t>
            </a:r>
            <a:r>
              <a:rPr lang="en-US" sz="4800" dirty="0">
                <a:latin typeface="+mn-lt"/>
              </a:rPr>
              <a:t>Getting something passed by a legislative body</a:t>
            </a:r>
          </a:p>
          <a:p>
            <a:endParaRPr lang="en-US" sz="4800" b="1" dirty="0" smtClean="0">
              <a:latin typeface="+mn-lt"/>
            </a:endParaRPr>
          </a:p>
          <a:p>
            <a:r>
              <a:rPr lang="en-US" sz="4800" b="1" dirty="0" smtClean="0">
                <a:latin typeface="+mn-lt"/>
              </a:rPr>
              <a:t>Consumer Power: </a:t>
            </a:r>
            <a:r>
              <a:rPr lang="en-US" sz="4800" dirty="0" smtClean="0">
                <a:latin typeface="+mn-lt"/>
              </a:rPr>
              <a:t>The </a:t>
            </a:r>
            <a:r>
              <a:rPr lang="en-US" sz="4800" dirty="0">
                <a:latin typeface="+mn-lt"/>
              </a:rPr>
              <a:t>ability to conduct a boycott</a:t>
            </a:r>
          </a:p>
          <a:p>
            <a:endParaRPr lang="en-US" sz="4800" b="1" dirty="0" smtClean="0">
              <a:latin typeface="+mn-lt"/>
            </a:endParaRPr>
          </a:p>
          <a:p>
            <a:r>
              <a:rPr lang="en-US" sz="4800" b="1" dirty="0" smtClean="0">
                <a:latin typeface="+mn-lt"/>
              </a:rPr>
              <a:t>Legal</a:t>
            </a:r>
            <a:r>
              <a:rPr lang="en-US" sz="4800" b="1" dirty="0">
                <a:latin typeface="+mn-lt"/>
              </a:rPr>
              <a:t>/Regulatory </a:t>
            </a:r>
            <a:r>
              <a:rPr lang="en-US" sz="4800" b="1" dirty="0" smtClean="0">
                <a:latin typeface="+mn-lt"/>
              </a:rPr>
              <a:t>Power: </a:t>
            </a:r>
            <a:r>
              <a:rPr lang="en-US" sz="4800" dirty="0" smtClean="0">
                <a:latin typeface="+mn-lt"/>
              </a:rPr>
              <a:t>The </a:t>
            </a:r>
            <a:r>
              <a:rPr lang="en-US" sz="4800" dirty="0">
                <a:latin typeface="+mn-lt"/>
              </a:rPr>
              <a:t>ability to win in court or the regulatory process</a:t>
            </a:r>
          </a:p>
          <a:p>
            <a:r>
              <a:rPr lang="en-US" sz="4800" b="1" dirty="0">
                <a:latin typeface="+mn-lt"/>
              </a:rPr>
              <a:t>Strike/Disruptive </a:t>
            </a:r>
            <a:r>
              <a:rPr lang="en-US" sz="4800" b="1" dirty="0" smtClean="0">
                <a:latin typeface="+mn-lt"/>
              </a:rPr>
              <a:t>Power: </a:t>
            </a:r>
            <a:r>
              <a:rPr lang="en-US" sz="4800" dirty="0" smtClean="0">
                <a:latin typeface="+mn-lt"/>
              </a:rPr>
              <a:t>Cutting </a:t>
            </a:r>
            <a:r>
              <a:rPr lang="en-US" sz="4800" dirty="0">
                <a:latin typeface="+mn-lt"/>
              </a:rPr>
              <a:t>off profits or income by stopping the university from functioning</a:t>
            </a:r>
          </a:p>
          <a:p>
            <a:r>
              <a:rPr lang="en-US" sz="4800" b="1" dirty="0" smtClean="0">
                <a:latin typeface="+mn-lt"/>
              </a:rPr>
              <a:t>Other</a:t>
            </a:r>
            <a:endParaRPr lang="en-US" sz="4800" b="1" dirty="0">
              <a:latin typeface="+mn-lt"/>
            </a:endParaRPr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00222" y="1730963"/>
            <a:ext cx="4093928" cy="2898311"/>
          </a:xfrm>
        </p:spPr>
        <p:txBody>
          <a:bodyPr>
            <a:noAutofit/>
          </a:bodyPr>
          <a:lstStyle/>
          <a:p>
            <a:r>
              <a:rPr lang="en-US" sz="1200" b="1" dirty="0" smtClean="0">
                <a:latin typeface="+mn-lt"/>
              </a:rPr>
              <a:t>How </a:t>
            </a:r>
            <a:r>
              <a:rPr lang="en-US" sz="1200" b="1" dirty="0">
                <a:latin typeface="+mn-lt"/>
              </a:rPr>
              <a:t>it can be used on </a:t>
            </a:r>
            <a:r>
              <a:rPr lang="en-US" sz="1200" b="1" dirty="0" smtClean="0">
                <a:latin typeface="+mn-lt"/>
              </a:rPr>
              <a:t>campus</a:t>
            </a:r>
          </a:p>
          <a:p>
            <a:r>
              <a:rPr lang="en-US" sz="1100" dirty="0" smtClean="0">
                <a:latin typeface="+mn-lt"/>
              </a:rPr>
              <a:t>Threatening </a:t>
            </a:r>
            <a:r>
              <a:rPr lang="en-US" sz="1100" dirty="0">
                <a:latin typeface="+mn-lt"/>
              </a:rPr>
              <a:t>to go around elected officials and use the legislative/political process.  Passing state propositions or laws the UC would have to follow.  Impacting the Governor’s race and dictating who gets appointed to the Board of Regents.</a:t>
            </a:r>
          </a:p>
          <a:p>
            <a:r>
              <a:rPr lang="en-US" sz="1200" dirty="0">
                <a:latin typeface="+mn-lt"/>
              </a:rPr>
              <a:t>Cut-off profits that students generate (athletic tickets, apparel, public dorms, campus food).</a:t>
            </a:r>
          </a:p>
          <a:p>
            <a:r>
              <a:rPr lang="en-US" sz="1200" dirty="0">
                <a:latin typeface="+mn-lt"/>
              </a:rPr>
              <a:t>Sue or file a claim against the UC (Kashmiri Case).</a:t>
            </a:r>
          </a:p>
          <a:p>
            <a:r>
              <a:rPr lang="en-US" sz="1200" dirty="0">
                <a:latin typeface="+mn-lt"/>
              </a:rPr>
              <a:t>Affect campus enrollment numbers or fundraising.</a:t>
            </a:r>
          </a:p>
          <a:p>
            <a:r>
              <a:rPr lang="en-US" sz="1200" dirty="0">
                <a:latin typeface="+mn-lt"/>
              </a:rPr>
              <a:t>Negative Press about a powerful Regent, Administrator or Donor.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6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Different Kinds of Tactics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2811285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Petition Drives</a:t>
            </a:r>
          </a:p>
          <a:p>
            <a:pPr marL="457200" lvl="0" indent="-3175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Letter Writing</a:t>
            </a:r>
          </a:p>
          <a:p>
            <a:pPr marL="457200" lvl="0" indent="-3175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Visits with Public Officials</a:t>
            </a:r>
          </a:p>
          <a:p>
            <a:pPr marL="457200" lvl="0" indent="-3175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Hearings</a:t>
            </a:r>
          </a:p>
          <a:p>
            <a:pPr marL="457200" lvl="0" indent="-317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 Demonstrations</a:t>
            </a:r>
          </a:p>
          <a:p>
            <a:pPr marL="457200" lvl="0" indent="-317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Teach-Ins</a:t>
            </a:r>
          </a:p>
          <a:p>
            <a:pPr marL="457200" lvl="0" indent="-317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Educational Events</a:t>
            </a:r>
          </a:p>
          <a:p>
            <a:pPr marL="457200" lvl="0" indent="-317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 Disobedience </a:t>
            </a:r>
          </a:p>
          <a:p>
            <a:pPr marL="457200" lvl="0" indent="-317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Boycotts</a:t>
            </a:r>
          </a:p>
          <a:p>
            <a:pPr marL="457200" lvl="0" indent="-3175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Marches</a:t>
            </a:r>
          </a:p>
          <a:p>
            <a:pPr lvl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3885259" y="1947333"/>
            <a:ext cx="40318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UC Specific Tactics - As a </a:t>
            </a:r>
            <a:r>
              <a:rPr lang="en-US" dirty="0" smtClean="0"/>
              <a:t>student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Class Raps/Tabling/</a:t>
            </a:r>
            <a:r>
              <a:rPr lang="en-US" dirty="0" smtClean="0"/>
              <a:t>Canvassing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Meeting with leadership from an organization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Meeting with an administrator</a:t>
            </a:r>
          </a:p>
        </p:txBody>
      </p:sp>
      <p:pic>
        <p:nvPicPr>
          <p:cNvPr id="11" name="Picture 10" descr="msm02_MathewBurciaga-1024x6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59" y="3188324"/>
            <a:ext cx="2569771" cy="1701470"/>
          </a:xfrm>
          <a:prstGeom prst="rect">
            <a:avLst/>
          </a:prstGeom>
        </p:spPr>
      </p:pic>
      <p:pic>
        <p:nvPicPr>
          <p:cNvPr id="12" name="Picture 11" descr="UConsent Social Media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94" y="2932925"/>
            <a:ext cx="2417868" cy="1130900"/>
          </a:xfrm>
          <a:prstGeom prst="rect">
            <a:avLst/>
          </a:prstGeom>
        </p:spPr>
      </p:pic>
      <p:pic>
        <p:nvPicPr>
          <p:cNvPr id="13" name="Picture 12" descr="occupy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02" y="3636893"/>
            <a:ext cx="1896026" cy="1389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Escalation Chart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Logical Order to Using Tactics</a:t>
            </a:r>
          </a:p>
        </p:txBody>
      </p:sp>
      <p:pic>
        <p:nvPicPr>
          <p:cNvPr id="125" name="Shape 125" descr="xy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250" y="1777574"/>
            <a:ext cx="3537000" cy="3230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Shape 126"/>
          <p:cNvCxnSpPr/>
          <p:nvPr/>
        </p:nvCxnSpPr>
        <p:spPr>
          <a:xfrm rot="10800000" flipH="1">
            <a:off x="2929375" y="2214175"/>
            <a:ext cx="3022500" cy="2313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 descr="Screen Shot 2016-10-22 at 2.38.2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100" y="255987"/>
            <a:ext cx="6025699" cy="46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Recap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TACTICS</a:t>
            </a:r>
            <a:r>
              <a:rPr lang="en" dirty="0"/>
              <a:t> are what our </a:t>
            </a:r>
            <a:r>
              <a:rPr lang="en" b="1" dirty="0"/>
              <a:t>CONSTITUENTS</a:t>
            </a:r>
            <a:r>
              <a:rPr lang="en" dirty="0"/>
              <a:t> do to the </a:t>
            </a:r>
            <a:r>
              <a:rPr lang="en" b="1" dirty="0"/>
              <a:t>TARGETS</a:t>
            </a:r>
            <a:r>
              <a:rPr lang="en" dirty="0"/>
              <a:t> to pressure the </a:t>
            </a:r>
            <a:r>
              <a:rPr lang="en" b="1" dirty="0"/>
              <a:t>TARGETS</a:t>
            </a:r>
            <a:r>
              <a:rPr lang="en" dirty="0"/>
              <a:t> to give us our </a:t>
            </a:r>
            <a:r>
              <a:rPr lang="en" b="1" dirty="0"/>
              <a:t>GOALS</a:t>
            </a:r>
            <a:r>
              <a:rPr lang="en" dirty="0"/>
              <a:t> and build the </a:t>
            </a:r>
            <a:r>
              <a:rPr lang="en" b="1" dirty="0"/>
              <a:t>ORGANIZATION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How Do We Get Started? – What Does it take to Base Build?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1524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Organizing?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process of building power through determining what people want as individuals and then helping them find </a:t>
            </a:r>
            <a:r>
              <a:rPr lang="en" b="1" i="1" dirty="0"/>
              <a:t>collective ways</a:t>
            </a:r>
            <a:r>
              <a:rPr lang="en" dirty="0"/>
              <a:t> of getting it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/>
              <a:t>The personal is political</a:t>
            </a:r>
            <a:r>
              <a:rPr lang="en" dirty="0"/>
              <a:t>: Organizing is overwhelmingly about building relationships - changing the world and changing how individuals act together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Organizing Conversation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Intro - Getting in the Door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Digging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Agitation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Inoculation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Plan to Win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Concrete/ Hard Ask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Getting Commitment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7090" y="1811925"/>
            <a:ext cx="3469800" cy="31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Media: Principles for Organizers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sz="1600" dirty="0"/>
              <a:t>Only 20% of posts make it to a user’s feed</a:t>
            </a:r>
            <a:r>
              <a:rPr lang="en-US" sz="1600" dirty="0" smtClean="0"/>
              <a:t>.</a:t>
            </a:r>
            <a:endParaRPr lang="en-US" sz="1600" dirty="0"/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Social media is about conversation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Social media is the weakest commitment you can get</a:t>
            </a:r>
            <a:r>
              <a:rPr lang="en-US" sz="1600" dirty="0" smtClean="0"/>
              <a:t>.</a:t>
            </a:r>
            <a:endParaRPr lang="en-US" sz="1600" dirty="0"/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A powerful message is still the most important thing</a:t>
            </a:r>
            <a:r>
              <a:rPr lang="en-US" sz="1600" dirty="0" smtClean="0"/>
              <a:t>.</a:t>
            </a:r>
            <a:endParaRPr lang="en-US" sz="1600" dirty="0"/>
          </a:p>
          <a:p>
            <a:pPr marL="228600" indent="-228600">
              <a:buFont typeface="+mj-lt"/>
              <a:buAutoNum type="arabicPeriod"/>
            </a:pPr>
            <a:r>
              <a:rPr lang="en-US" sz="1600" dirty="0"/>
              <a:t>Deleting negative feedback hurts you in the end.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129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Rule of Halves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 descr="Screen Shot 2016-10-22 at 4.16.0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676" y="1719500"/>
            <a:ext cx="7244399" cy="29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 and Allyship in Coalition Building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the political climate, there a more opportunities for us to play a role, BUT an intentional one</a:t>
            </a:r>
          </a:p>
          <a:p>
            <a:pPr lvl="0"/>
            <a:r>
              <a:rPr lang="en-US" dirty="0"/>
              <a:t>Everyone should see their investment in dismantling systems of oppression and an ally is an individual/group that actively uses their privilege and/or positionality to assist historically marginalized communities in doing so</a:t>
            </a:r>
          </a:p>
          <a:p>
            <a:pPr lvl="0"/>
            <a:r>
              <a:rPr lang="en-US" dirty="0"/>
              <a:t>Allyship is a conscious mindset, </a:t>
            </a:r>
            <a:r>
              <a:rPr lang="en-US" b="1" i="1" dirty="0"/>
              <a:t>not </a:t>
            </a:r>
            <a:r>
              <a:rPr lang="en-US" dirty="0"/>
              <a:t>an identity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14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student here at UCSD there a lot of ways to get involved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Connect to </a:t>
            </a:r>
            <a:r>
              <a:rPr lang="en-US" dirty="0" smtClean="0"/>
              <a:t>SAAC (Student Affirmative Action Committee) </a:t>
            </a:r>
            <a:r>
              <a:rPr lang="en-US" dirty="0" smtClean="0"/>
              <a:t>Leaders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Connect to the External Affairs Office – Statewide Advocacy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Call to ACTION </a:t>
            </a:r>
            <a:r>
              <a:rPr lang="en-US" dirty="0" smtClean="0">
                <a:sym typeface="Wingdings"/>
              </a:rPr>
              <a:t> Regents </a:t>
            </a:r>
            <a:r>
              <a:rPr lang="en-US" dirty="0" err="1" smtClean="0">
                <a:sym typeface="Wingdings"/>
              </a:rPr>
              <a:t>Mtg</a:t>
            </a:r>
            <a:r>
              <a:rPr lang="en-US" dirty="0" smtClean="0">
                <a:sym typeface="Wingdings"/>
              </a:rPr>
              <a:t> Action Wed. May 17</a:t>
            </a:r>
            <a:r>
              <a:rPr lang="en-US" baseline="30000" dirty="0" smtClean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 at UCSF               Sign-Up Sheet: </a:t>
            </a:r>
            <a:r>
              <a:rPr lang="en-US" dirty="0" smtClean="0">
                <a:sym typeface="Wingdings"/>
                <a:hlinkClick r:id="rId2"/>
              </a:rPr>
              <a:t>www.tinyurl.com/uscdregents</a:t>
            </a:r>
            <a:r>
              <a:rPr lang="en-US" dirty="0" smtClean="0">
                <a:sym typeface="Wingdings"/>
              </a:rPr>
              <a:t>                       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441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When: Wednesday, May 17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Where: UCSF Mission Bay</a:t>
            </a:r>
          </a:p>
          <a:p>
            <a:r>
              <a:rPr lang="en-US" dirty="0" smtClean="0"/>
              <a:t>Bus leaves UCSD – Tuesday, May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SIGN UP HERE: </a:t>
            </a:r>
            <a:r>
              <a:rPr lang="en-US" dirty="0">
                <a:sym typeface="Wingdings"/>
                <a:hlinkClick r:id="rId2"/>
              </a:rPr>
              <a:t>www.tinyurl.com/uscdregents</a:t>
            </a:r>
            <a:r>
              <a:rPr lang="en-US" dirty="0">
                <a:sym typeface="Wingding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37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Info: </a:t>
            </a:r>
          </a:p>
          <a:p>
            <a:r>
              <a:rPr lang="en-US" dirty="0" err="1" smtClean="0"/>
              <a:t>Paty</a:t>
            </a:r>
            <a:r>
              <a:rPr lang="en-US" dirty="0" smtClean="0"/>
              <a:t> Arroyos – UCSA Statewide Organizing Director </a:t>
            </a:r>
            <a:endParaRPr lang="en-US" dirty="0"/>
          </a:p>
          <a:p>
            <a:r>
              <a:rPr lang="en-US" dirty="0" smtClean="0"/>
              <a:t>Phone: (510) 282-1736</a:t>
            </a:r>
          </a:p>
          <a:p>
            <a:r>
              <a:rPr lang="en-US" dirty="0" smtClean="0"/>
              <a:t>Email: organizing@ucsa.org</a:t>
            </a:r>
          </a:p>
          <a:p>
            <a:r>
              <a:rPr lang="en-US" dirty="0" smtClean="0"/>
              <a:t>Request a Training! – </a:t>
            </a:r>
            <a:r>
              <a:rPr lang="en-US" dirty="0" err="1" smtClean="0"/>
              <a:t>www.ucsa.org</a:t>
            </a:r>
            <a:r>
              <a:rPr lang="en-US" dirty="0" smtClean="0"/>
              <a:t>/resources/trainings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0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for Organizing - Self-Care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/>
              <a:t>What is Self-Care?</a:t>
            </a:r>
          </a:p>
          <a:p>
            <a:r>
              <a:rPr lang="en-US" sz="1600" dirty="0">
                <a:cs typeface="Open Sans"/>
              </a:rPr>
              <a:t>A personal, individual process that involves looking holistically into several levels of well-being </a:t>
            </a:r>
            <a:r>
              <a:rPr lang="en-US" sz="1600" dirty="0" smtClean="0">
                <a:cs typeface="Open Sans"/>
              </a:rPr>
              <a:t>- </a:t>
            </a:r>
            <a:r>
              <a:rPr lang="en-US" sz="1600" dirty="0">
                <a:cs typeface="Open Sans"/>
              </a:rPr>
              <a:t>the ability to </a:t>
            </a:r>
            <a:r>
              <a:rPr lang="en-US" sz="1600" b="1" i="1" dirty="0">
                <a:cs typeface="Open Sans"/>
              </a:rPr>
              <a:t>proactively</a:t>
            </a:r>
            <a:r>
              <a:rPr lang="en-US" sz="1600" dirty="0">
                <a:cs typeface="Open Sans"/>
              </a:rPr>
              <a:t> enhance our health by building </a:t>
            </a:r>
            <a:r>
              <a:rPr lang="en-US" sz="1600" u="sng" dirty="0" smtClean="0">
                <a:cs typeface="Open Sans"/>
              </a:rPr>
              <a:t>resiliency</a:t>
            </a:r>
            <a:endParaRPr lang="en-US" sz="1600" u="sng" dirty="0" smtClean="0"/>
          </a:p>
          <a:p>
            <a:r>
              <a:rPr lang="en-US" sz="1600" b="1" dirty="0" smtClean="0"/>
              <a:t>Why is Self-Care Necessary?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Let’s be real, this work isn’t easy BUT a </a:t>
            </a:r>
            <a:r>
              <a:rPr lang="en-US" sz="1600" dirty="0" smtClean="0">
                <a:cs typeface="Open Sans"/>
              </a:rPr>
              <a:t>Healthier </a:t>
            </a:r>
            <a:r>
              <a:rPr lang="en-US" sz="1600" dirty="0">
                <a:cs typeface="Open Sans"/>
              </a:rPr>
              <a:t>YOU </a:t>
            </a:r>
            <a:r>
              <a:rPr lang="en-US" sz="1600" dirty="0">
                <a:cs typeface="Open Sans"/>
                <a:sym typeface="Wingdings"/>
              </a:rPr>
              <a:t> Healthier </a:t>
            </a:r>
            <a:r>
              <a:rPr lang="en-US" sz="1600" dirty="0" smtClean="0">
                <a:cs typeface="Open Sans"/>
                <a:sym typeface="Wingdings"/>
              </a:rPr>
              <a:t>Movement</a:t>
            </a:r>
            <a:endParaRPr lang="en-US" sz="1600" dirty="0">
              <a:cs typeface="Open Sans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cs typeface="Open Sans"/>
              </a:rPr>
              <a:t>“Caring for myself is not self-indulgence, it is self-preservation, and that is an act of political warfare.” -</a:t>
            </a:r>
            <a:r>
              <a:rPr lang="en-US" sz="1600" dirty="0" err="1">
                <a:cs typeface="Open Sans"/>
              </a:rPr>
              <a:t>Audre</a:t>
            </a:r>
            <a:r>
              <a:rPr lang="en-US" sz="1600" dirty="0">
                <a:cs typeface="Open Sans"/>
              </a:rPr>
              <a:t> </a:t>
            </a:r>
            <a:r>
              <a:rPr lang="en-US" sz="1600" dirty="0" err="1">
                <a:cs typeface="Open Sans"/>
              </a:rPr>
              <a:t>Lorde</a:t>
            </a:r>
            <a:r>
              <a:rPr lang="en-US" sz="1600" dirty="0">
                <a:cs typeface="Open Sans"/>
              </a:rPr>
              <a:t> </a:t>
            </a:r>
            <a:endParaRPr lang="en-US" sz="1600" dirty="0" smtClean="0">
              <a:cs typeface="Open Sans"/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cs typeface="Open Sans"/>
              </a:rPr>
              <a:t>Integrating self-care into your daily life requires planning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52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in Movement Building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of False: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Movements are lit like a match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Movements are built by heroic figure head leaders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Movements require complete internal unity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Movements </a:t>
            </a:r>
            <a:r>
              <a:rPr lang="en-US" i="1" dirty="0"/>
              <a:t>succeed if they mobilize large, mass actions.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5498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 in Social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67" y="2417862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 descr="Screen Shot 2017-05-08 at 2.5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0" y="1735400"/>
            <a:ext cx="5611943" cy="30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 descr="Screen Shot 2016-10-22 at 1.50.5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887" y="154924"/>
            <a:ext cx="6352224" cy="473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 Basic Principles of Direct Action Organizing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Win concrete improvements in people's lives.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Make students aware of their own power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 dirty="0"/>
              <a:t>Alter the relations of power between students, the administration, the legislature and federal government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 Steps to Direct Action Organizing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71900" y="1732797"/>
            <a:ext cx="8222100" cy="28964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200" dirty="0"/>
              <a:t>Identify a Problem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200" dirty="0"/>
              <a:t>Choose an Issue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200" dirty="0"/>
              <a:t>Develop a Strategy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200" dirty="0"/>
              <a:t>Involve Large Number of Students Face to Face w/ Target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200" dirty="0"/>
              <a:t>Target Reacts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200" dirty="0"/>
              <a:t>Depending on Outcome - Regroup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200" dirty="0"/>
              <a:t>Take Advantage of Elections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200" dirty="0"/>
              <a:t>Keep Legislators Accountable to Demands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Problems </a:t>
            </a:r>
            <a:r>
              <a:rPr lang="en-US" dirty="0" err="1" smtClean="0"/>
              <a:t>vs</a:t>
            </a:r>
            <a:r>
              <a:rPr lang="en-US" dirty="0" smtClean="0"/>
              <a:t> Specific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Ed is Unaffordable           </a:t>
            </a:r>
            <a:r>
              <a:rPr lang="en-US" dirty="0" err="1" smtClean="0"/>
              <a:t>vs</a:t>
            </a:r>
            <a:r>
              <a:rPr lang="en-US" dirty="0" smtClean="0"/>
              <a:t>         CA State Divestment in Higher Ed    </a:t>
            </a:r>
          </a:p>
          <a:p>
            <a:r>
              <a:rPr lang="en-US" dirty="0" smtClean="0"/>
              <a:t>College Rape Culture                  </a:t>
            </a:r>
            <a:r>
              <a:rPr lang="en-US" dirty="0" err="1" smtClean="0"/>
              <a:t>vs</a:t>
            </a:r>
            <a:r>
              <a:rPr lang="en-US" dirty="0" smtClean="0"/>
              <a:t>         Rape Culture in the UC</a:t>
            </a:r>
          </a:p>
          <a:p>
            <a:r>
              <a:rPr lang="en-US" dirty="0" smtClean="0"/>
              <a:t>Racial Relations in the US           </a:t>
            </a:r>
            <a:r>
              <a:rPr lang="en-US" dirty="0" err="1" smtClean="0"/>
              <a:t>vs</a:t>
            </a:r>
            <a:r>
              <a:rPr lang="en-US" dirty="0" smtClean="0"/>
              <a:t>         </a:t>
            </a:r>
            <a:r>
              <a:rPr lang="en-US" dirty="0" smtClean="0"/>
              <a:t>#</a:t>
            </a:r>
            <a:r>
              <a:rPr lang="en-US" dirty="0" err="1" smtClean="0"/>
              <a:t>BlackLivesMatter</a:t>
            </a:r>
            <a:endParaRPr lang="en-US" dirty="0" smtClean="0"/>
          </a:p>
          <a:p>
            <a:r>
              <a:rPr lang="en-US" dirty="0" smtClean="0"/>
              <a:t>Prison Industrial Complex            </a:t>
            </a:r>
            <a:r>
              <a:rPr lang="en-US" dirty="0" err="1" smtClean="0"/>
              <a:t>vs</a:t>
            </a:r>
            <a:r>
              <a:rPr lang="en-US" dirty="0" smtClean="0"/>
              <a:t>        UC workers’ pensions invested in        				       private prisons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74481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961</Words>
  <Application>Microsoft Macintosh PowerPoint</Application>
  <PresentationFormat>On-screen Show (16:9)</PresentationFormat>
  <Paragraphs>123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material</vt:lpstr>
      <vt:lpstr>Organizing 101</vt:lpstr>
      <vt:lpstr>What is Organizing?</vt:lpstr>
      <vt:lpstr>Foundation for Organizing - Self-Care </vt:lpstr>
      <vt:lpstr>Roles in Movement Building</vt:lpstr>
      <vt:lpstr>Your Role in Social Change</vt:lpstr>
      <vt:lpstr>PowerPoint Presentation</vt:lpstr>
      <vt:lpstr>3 Basic Principles of Direct Action Organizing</vt:lpstr>
      <vt:lpstr>8 Steps to Direct Action Organizing</vt:lpstr>
      <vt:lpstr>Big Problems vs Specific Issues</vt:lpstr>
      <vt:lpstr>Theory of Change </vt:lpstr>
      <vt:lpstr>What is a Strategy? </vt:lpstr>
      <vt:lpstr>Strategy</vt:lpstr>
      <vt:lpstr>What is Power Mapping?</vt:lpstr>
      <vt:lpstr>Power &amp; Tactics </vt:lpstr>
      <vt:lpstr>Different Kinds of Tactics</vt:lpstr>
      <vt:lpstr>Escalation Chart  Logical Order to Using Tactics</vt:lpstr>
      <vt:lpstr>PowerPoint Presentation</vt:lpstr>
      <vt:lpstr>Recap</vt:lpstr>
      <vt:lpstr>How Do We Get Started? – What Does it take to Base Build?</vt:lpstr>
      <vt:lpstr>The Organizing Conversation</vt:lpstr>
      <vt:lpstr>Getting Commitment</vt:lpstr>
      <vt:lpstr>Social Media: Principles for Organizers</vt:lpstr>
      <vt:lpstr>Rule of Halves</vt:lpstr>
      <vt:lpstr>Privilege and Allyship in Coalition Building</vt:lpstr>
      <vt:lpstr>What’s Next?</vt:lpstr>
      <vt:lpstr>Details of Action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101</dc:title>
  <cp:lastModifiedBy>Patricia Arroyos</cp:lastModifiedBy>
  <cp:revision>33</cp:revision>
  <dcterms:modified xsi:type="dcterms:W3CDTF">2017-05-12T16:34:28Z</dcterms:modified>
</cp:coreProperties>
</file>